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charts/colors1.xml" ContentType="application/vnd.ms-office.chartcolor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3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74" r:id="rId2"/>
    <p:sldId id="494" r:id="rId3"/>
    <p:sldId id="497" r:id="rId4"/>
    <p:sldId id="498" r:id="rId5"/>
    <p:sldId id="500" r:id="rId6"/>
    <p:sldId id="1433" r:id="rId7"/>
    <p:sldId id="1432" r:id="rId8"/>
    <p:sldId id="457" r:id="rId9"/>
    <p:sldId id="458" r:id="rId10"/>
    <p:sldId id="490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Vogelweid, Eric J." initials="VEJ" lastIdx="17" clrIdx="0">
    <p:extLst>
      <p:ext uri="{19B8F6BF-5375-455C-9EA6-DF929625EA0E}">
        <p15:presenceInfo xmlns:p15="http://schemas.microsoft.com/office/powerpoint/2012/main" userId="S-1-5-21-834601574-676875594-1237804090-49782" providerId="AD"/>
      </p:ext>
    </p:extLst>
  </p:cmAuthor>
  <p:cmAuthor id="8" name="Carli Wrisinger" initials="CW" lastIdx="19" clrIdx="1">
    <p:extLst>
      <p:ext uri="{19B8F6BF-5375-455C-9EA6-DF929625EA0E}">
        <p15:presenceInfo xmlns:p15="http://schemas.microsoft.com/office/powerpoint/2012/main" userId="ead4629c4ea38849" providerId="Windows Live"/>
      </p:ext>
    </p:extLst>
  </p:cmAuthor>
  <p:cmAuthor id="9" name="Dowd, Karla A." initials="DKA" lastIdx="1" clrIdx="2">
    <p:extLst>
      <p:ext uri="{19B8F6BF-5375-455C-9EA6-DF929625EA0E}">
        <p15:presenceInfo xmlns:p15="http://schemas.microsoft.com/office/powerpoint/2012/main" userId="S-1-5-21-2000478354-261478967-682003330-545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81752" autoAdjust="0"/>
  </p:normalViewPr>
  <p:slideViewPr>
    <p:cSldViewPr snapToGrid="0">
      <p:cViewPr varScale="1">
        <p:scale>
          <a:sx n="77" d="100"/>
          <a:sy n="77" d="100"/>
        </p:scale>
        <p:origin x="654" y="96"/>
      </p:cViewPr>
      <p:guideLst/>
    </p:cSldViewPr>
  </p:slideViewPr>
  <p:outlineViewPr>
    <p:cViewPr>
      <p:scale>
        <a:sx n="33" d="100"/>
        <a:sy n="33" d="100"/>
      </p:scale>
      <p:origin x="0" y="-56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23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ogelweidej\Box%20Sync\Documents\Board%20Items\June%2020\AEI%20CHA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/>
              <a:t>Undergraduate Resident Tuition to Inflation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'Layman Graph'!$T$15</c:f>
              <c:strCache>
                <c:ptCount val="1"/>
                <c:pt idx="0">
                  <c:v>Inflation (CPI-U)</c:v>
                </c:pt>
              </c:strCache>
            </c:strRef>
          </c:tx>
          <c:spPr>
            <a:ln w="28575" cap="rnd">
              <a:solidFill>
                <a:srgbClr val="B9BBBA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'Layman Graph'!$A$16:$A$26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'Layman Graph'!$T$16:$T$26</c:f>
              <c:numCache>
                <c:formatCode>0%</c:formatCode>
                <c:ptCount val="11"/>
                <c:pt idx="0">
                  <c:v>0</c:v>
                </c:pt>
                <c:pt idx="1">
                  <c:v>1.0524363670082026E-2</c:v>
                </c:pt>
                <c:pt idx="2">
                  <c:v>4.6409198386573314E-2</c:v>
                </c:pt>
                <c:pt idx="3">
                  <c:v>6.3934350224859715E-2</c:v>
                </c:pt>
                <c:pt idx="4">
                  <c:v>8.2572210116370837E-2</c:v>
                </c:pt>
                <c:pt idx="5">
                  <c:v>0.10482637118086147</c:v>
                </c:pt>
                <c:pt idx="6">
                  <c:v>0.10621725624739198</c:v>
                </c:pt>
                <c:pt idx="7">
                  <c:v>0.1173443367796374</c:v>
                </c:pt>
                <c:pt idx="8">
                  <c:v>0.13565765682229114</c:v>
                </c:pt>
                <c:pt idx="9">
                  <c:v>0.16829709305021101</c:v>
                </c:pt>
                <c:pt idx="10">
                  <c:v>0.18753766980388509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1B-48F8-9FCC-EA9ED0B8F57C}"/>
            </c:ext>
          </c:extLst>
        </c:ser>
        <c:ser>
          <c:idx val="1"/>
          <c:order val="1"/>
          <c:tx>
            <c:strRef>
              <c:f>'Layman Graph'!$AA$15</c:f>
              <c:strCache>
                <c:ptCount val="1"/>
                <c:pt idx="0">
                  <c:v>State Appropriations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'Layman Graph'!$A$16:$A$26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'Layman Graph'!$AA$16:$AA$26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-5.2092457530152902E-2</c:v>
                </c:pt>
                <c:pt idx="3">
                  <c:v>-0.12147312043142422</c:v>
                </c:pt>
                <c:pt idx="4">
                  <c:v>-0.11401607254534651</c:v>
                </c:pt>
                <c:pt idx="5">
                  <c:v>-8.8153376730645827E-2</c:v>
                </c:pt>
                <c:pt idx="6">
                  <c:v>-2.4255212934029879E-2</c:v>
                </c:pt>
                <c:pt idx="7">
                  <c:v>-9.6120131742863935E-3</c:v>
                </c:pt>
                <c:pt idx="8">
                  <c:v>-5.7503055041345674E-2</c:v>
                </c:pt>
                <c:pt idx="9">
                  <c:v>-9.5218354507554892E-2</c:v>
                </c:pt>
                <c:pt idx="10">
                  <c:v>-7.6004651682357594E-2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1B-48F8-9FCC-EA9ED0B8F57C}"/>
            </c:ext>
          </c:extLst>
        </c:ser>
        <c:ser>
          <c:idx val="2"/>
          <c:order val="2"/>
          <c:tx>
            <c:strRef>
              <c:f>'Layman Graph'!$Z$15</c:f>
              <c:strCache>
                <c:ptCount val="1"/>
                <c:pt idx="0">
                  <c:v>Resident Tuition</c:v>
                </c:pt>
              </c:strCache>
            </c:strRef>
          </c:tx>
          <c:spPr>
            <a:ln w="28575" cap="rnd">
              <a:solidFill>
                <a:srgbClr val="00B0F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'Layman Graph'!$A$16:$A$26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'Layman Graph'!$Z$16:$Z$26</c:f>
              <c:numCache>
                <c:formatCode>0%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6.514657980456029E-2</c:v>
                </c:pt>
                <c:pt idx="4">
                  <c:v>9.690553745928332E-2</c:v>
                </c:pt>
                <c:pt idx="5">
                  <c:v>0.11563517915309451</c:v>
                </c:pt>
                <c:pt idx="6">
                  <c:v>0.11563517915309451</c:v>
                </c:pt>
                <c:pt idx="7">
                  <c:v>0.12459283387622144</c:v>
                </c:pt>
                <c:pt idx="8">
                  <c:v>0.12459283387622144</c:v>
                </c:pt>
                <c:pt idx="9">
                  <c:v>0.14820846905537466</c:v>
                </c:pt>
                <c:pt idx="10">
                  <c:v>0.17223127035830621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1B-48F8-9FCC-EA9ED0B8F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7094480"/>
        <c:axId val="1375205376"/>
      </c:lineChart>
      <c:catAx>
        <c:axId val="136709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75205376"/>
        <c:crosses val="autoZero"/>
        <c:auto val="1"/>
        <c:lblAlgn val="ctr"/>
        <c:lblOffset val="100"/>
        <c:noMultiLvlLbl val="0"/>
      </c:catAx>
      <c:valAx>
        <c:axId val="137520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6709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796D-4267-400D-95BD-5198DD8E4DBE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E79E5-BACD-431F-B938-480B49CCC9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16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127139-6483-4058-A238-15789974CC60}" type="datetimeFigureOut">
              <a:rPr lang="en-US" smtClean="0"/>
              <a:t>6/8/2020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3246EE-DFBD-43EC-BFCD-396B10153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2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20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49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Iowa and ISU both got CORE increases from the state: https://dom.iowa.gov/sites/default/files/documents/2020/01/fy2021bbb_final_book.pdf</a:t>
            </a:r>
          </a:p>
          <a:p>
            <a:r>
              <a:rPr lang="en-US" dirty="0"/>
              <a:t>Tennessee did not cut higher education but cut everywhere else… https://www.tn.gov/content/dam/tn/finance/budget/documents/2021BudgetDocumentVol2.pdf</a:t>
            </a:r>
          </a:p>
          <a:p>
            <a:r>
              <a:rPr lang="en-US" dirty="0"/>
              <a:t>Oklahoma agreed to keep budgets flat for 21, did not withhold in FY20. https://oksenate.gov/press-releases/legislature-reaches-fiscal-year-2021-budget-agreement?back=/press-releases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3246EE-DFBD-43EC-BFCD-396B1015350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47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668000" y="6203576"/>
            <a:ext cx="1317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18-19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513295" y="6311297"/>
            <a:ext cx="1882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</a:t>
            </a:r>
            <a:r>
              <a:rPr lang="en-US" sz="12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 – INFO 3-</a:t>
            </a:r>
            <a:fld id="{9E6A52CE-B5E6-49E2-A78C-942E46E01461}" type="slidenum">
              <a:rPr lang="en-US" sz="1200" baseline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2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4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12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60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-3159012" y="3045302"/>
            <a:ext cx="7086122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894435" y="1582472"/>
            <a:ext cx="2745946" cy="36576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123892" y="4583076"/>
            <a:ext cx="120485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126671" y="5642536"/>
            <a:ext cx="703729" cy="365125"/>
          </a:xfrm>
          <a:prstGeom prst="rect">
            <a:avLst/>
          </a:prstGeo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85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A36C5-3C82-4EDE-A2B5-3C0F05E51288}"/>
              </a:ext>
            </a:extLst>
          </p:cNvPr>
          <p:cNvSpPr txBox="1"/>
          <p:nvPr userDrawn="1"/>
        </p:nvSpPr>
        <p:spPr>
          <a:xfrm>
            <a:off x="10668000" y="6203576"/>
            <a:ext cx="1317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18-19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E2ABA6-4084-4D5A-B6BC-032944931386}"/>
              </a:ext>
            </a:extLst>
          </p:cNvPr>
          <p:cNvSpPr txBox="1"/>
          <p:nvPr userDrawn="1"/>
        </p:nvSpPr>
        <p:spPr>
          <a:xfrm>
            <a:off x="5513295" y="6311297"/>
            <a:ext cx="1882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</a:t>
            </a:r>
            <a:r>
              <a:rPr lang="en-US" sz="12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 – INFO 3-</a:t>
            </a:r>
            <a:fld id="{9E6A52CE-B5E6-49E2-A78C-942E46E01461}" type="slidenum">
              <a:rPr lang="en-US" sz="1200" baseline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19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0668000" y="6203576"/>
            <a:ext cx="1317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18-19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513295" y="6311297"/>
            <a:ext cx="1882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</a:t>
            </a:r>
            <a:r>
              <a:rPr lang="en-US" sz="12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 – INFO 3-</a:t>
            </a:r>
            <a:fld id="{9E6A52CE-B5E6-49E2-A78C-942E46E01461}" type="slidenum">
              <a:rPr lang="en-US" sz="1200" baseline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8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Progra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68748" y="-18288"/>
            <a:ext cx="0" cy="612648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56304" y="0"/>
            <a:ext cx="0" cy="608990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 userDrawn="1">
            <p:ph idx="1"/>
          </p:nvPr>
        </p:nvSpPr>
        <p:spPr>
          <a:xfrm>
            <a:off x="3195919" y="365125"/>
            <a:ext cx="8677834" cy="5429620"/>
          </a:xfrm>
        </p:spPr>
        <p:txBody>
          <a:bodyPr lIns="274320" tIns="274320" rIns="274320" bIns="274320" anchor="ctr"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6447" y="365125"/>
            <a:ext cx="2552687" cy="5429619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0668000" y="6203576"/>
            <a:ext cx="1317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18-19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513295" y="6311297"/>
            <a:ext cx="1882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</a:t>
            </a:r>
            <a:r>
              <a:rPr lang="en-US" sz="12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 – INFO 2-</a:t>
            </a:r>
            <a:fld id="{9E6A52CE-B5E6-49E2-A78C-942E46E01461}" type="slidenum">
              <a:rPr lang="en-US" sz="1200" baseline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51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668000" y="6203576"/>
            <a:ext cx="1317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18-19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513295" y="6311297"/>
            <a:ext cx="1882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</a:t>
            </a:r>
            <a:r>
              <a:rPr lang="en-US" sz="12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 – INFO 2-</a:t>
            </a:r>
            <a:fld id="{9E6A52CE-B5E6-49E2-A78C-942E46E01461}" type="slidenum">
              <a:rPr lang="en-US" sz="1200" baseline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11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6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6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0668000" y="6203576"/>
            <a:ext cx="1317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18-19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513295" y="6311297"/>
            <a:ext cx="1882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</a:t>
            </a:r>
            <a:r>
              <a:rPr lang="en-US" sz="12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 – INFO 2-</a:t>
            </a:r>
            <a:fld id="{9E6A52CE-B5E6-49E2-A78C-942E46E01461}" type="slidenum">
              <a:rPr lang="en-US" sz="1200" baseline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7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6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68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0668000" y="6203576"/>
            <a:ext cx="13178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18-19</a:t>
            </a:r>
            <a:r>
              <a:rPr lang="en-US" sz="10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2020</a:t>
            </a:r>
            <a:endParaRPr lang="en-US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5513295" y="6311297"/>
            <a:ext cx="1882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</a:t>
            </a:r>
            <a:r>
              <a:rPr lang="en-US" sz="1200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 – INFO 2-</a:t>
            </a:r>
            <a:fld id="{9E6A52CE-B5E6-49E2-A78C-942E46E01461}" type="slidenum">
              <a:rPr lang="en-US" sz="1200" baseline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83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C19187-0210-4CC7-AE51-7FFB2AB553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093092"/>
            <a:ext cx="12192001" cy="768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4931"/>
            <a:ext cx="1365326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60659" y="6356350"/>
            <a:ext cx="249487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50070" y="6356350"/>
            <a:ext cx="703729" cy="365125"/>
          </a:xfrm>
          <a:prstGeom prst="rect">
            <a:avLst/>
          </a:prstGeom>
        </p:spPr>
        <p:txBody>
          <a:bodyPr/>
          <a:lstStyle/>
          <a:p>
            <a:fld id="{C6C19187-0210-4CC7-AE51-7FFB2AB5533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68" y="6248540"/>
            <a:ext cx="343243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14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169016" y="6325299"/>
            <a:ext cx="185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– FIN – INFO 2-</a:t>
            </a:r>
            <a:fld id="{50E439AE-4E9D-40FC-81C9-3FBE6329FD32}" type="slidenum">
              <a:rPr lang="en-US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‹#›</a:t>
            </a:fld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0033234" y="6075064"/>
            <a:ext cx="1426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r>
              <a:rPr lang="en-US" sz="10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20-21, 2018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7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1246" y="753086"/>
            <a:ext cx="9144000" cy="2387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University of Missouri System</a:t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Board of Curators</a:t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June 18-19, 2020</a:t>
            </a:r>
            <a:br>
              <a:rPr lang="en-US" sz="3600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Finance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1246" y="3478946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Fiscal Year 2021 Tuition and Required Fees</a:t>
            </a:r>
          </a:p>
          <a:p>
            <a:r>
              <a:rPr lang="en-US" dirty="0">
                <a:solidFill>
                  <a:srgbClr val="002060"/>
                </a:solidFill>
              </a:rPr>
              <a:t>UM</a:t>
            </a:r>
          </a:p>
        </p:txBody>
      </p:sp>
    </p:spTree>
    <p:extLst>
      <p:ext uri="{BB962C8B-B14F-4D97-AF65-F5344CB8AC3E}">
        <p14:creationId xmlns:p14="http://schemas.microsoft.com/office/powerpoint/2010/main" val="1700102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63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dirty="0"/>
              <a:t>The University of Missouri Evaluating Tuition and Fee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89" y="1411112"/>
            <a:ext cx="11139311" cy="466188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Be more student friendly</a:t>
            </a:r>
          </a:p>
          <a:p>
            <a:pPr lvl="1"/>
            <a:r>
              <a:rPr lang="en-US" dirty="0"/>
              <a:t>Simplified bill</a:t>
            </a:r>
          </a:p>
          <a:p>
            <a:pPr lvl="1"/>
            <a:r>
              <a:rPr lang="en-US" dirty="0"/>
              <a:t>Predictable</a:t>
            </a:r>
          </a:p>
          <a:p>
            <a:pPr lvl="1"/>
            <a:r>
              <a:rPr lang="en-US" dirty="0"/>
              <a:t>Limited pricing variables</a:t>
            </a:r>
          </a:p>
          <a:p>
            <a:pPr lvl="1"/>
            <a:r>
              <a:rPr lang="en-US" dirty="0"/>
              <a:t>Ties to student outcomes</a:t>
            </a:r>
          </a:p>
          <a:p>
            <a:pPr lvl="1"/>
            <a:r>
              <a:rPr lang="en-US" dirty="0"/>
              <a:t>Facilitates retention and faster completion</a:t>
            </a:r>
          </a:p>
          <a:p>
            <a:pPr lvl="0"/>
            <a:r>
              <a:rPr lang="en-US" dirty="0"/>
              <a:t>Generate resources to maintain program quality</a:t>
            </a:r>
          </a:p>
          <a:p>
            <a:pPr lvl="0"/>
            <a:r>
              <a:rPr lang="en-US" dirty="0"/>
              <a:t>Be efficient and cost effective to administer</a:t>
            </a:r>
          </a:p>
          <a:p>
            <a:pPr lvl="0"/>
            <a:r>
              <a:rPr lang="en-US" dirty="0"/>
              <a:t>Facilitate achievement of the strategic plan and campus mission</a:t>
            </a:r>
          </a:p>
          <a:p>
            <a:pPr lvl="0"/>
            <a:r>
              <a:rPr lang="en-US" dirty="0"/>
              <a:t>Focus on the long-term needs of the institution (5+ years)</a:t>
            </a:r>
          </a:p>
        </p:txBody>
      </p:sp>
    </p:spTree>
    <p:extLst>
      <p:ext uri="{BB962C8B-B14F-4D97-AF65-F5344CB8AC3E}">
        <p14:creationId xmlns:p14="http://schemas.microsoft.com/office/powerpoint/2010/main" val="187731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1D1D-E2B4-4E5B-8258-804CA926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Differential Pricing – Fee Consolidation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29EFD-A483-4189-948B-BD3D6617E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308605"/>
            <a:ext cx="11643360" cy="4637805"/>
          </a:xfrm>
        </p:spPr>
        <p:txBody>
          <a:bodyPr>
            <a:normAutofit/>
          </a:bodyPr>
          <a:lstStyle/>
          <a:p>
            <a:r>
              <a:rPr lang="en-US" dirty="0"/>
              <a:t>Current practice charges fees based on course</a:t>
            </a:r>
          </a:p>
          <a:p>
            <a:pPr marL="457200" lvl="1"/>
            <a:r>
              <a:rPr lang="en-US" dirty="0"/>
              <a:t>Common among surrounding flagships and land grant universities</a:t>
            </a:r>
          </a:p>
          <a:p>
            <a:pPr marL="457200" lvl="1"/>
            <a:r>
              <a:rPr lang="en-US" dirty="0"/>
              <a:t>Hard for students to predict bill as fees are charged at individual class levels</a:t>
            </a:r>
          </a:p>
          <a:p>
            <a:r>
              <a:rPr lang="en-US" dirty="0"/>
              <a:t>Proposal to consolidate current fees into tiered tuition rates by student major (UMSL &amp; MU)</a:t>
            </a:r>
          </a:p>
          <a:p>
            <a:pPr marL="457200" lvl="1"/>
            <a:r>
              <a:rPr lang="en-US" dirty="0"/>
              <a:t>Reduces pricing variables</a:t>
            </a:r>
          </a:p>
          <a:p>
            <a:pPr marL="457200" lvl="1"/>
            <a:r>
              <a:rPr lang="en-US" dirty="0"/>
              <a:t>Easier for students to predict</a:t>
            </a:r>
          </a:p>
          <a:p>
            <a:pPr marL="457200" lvl="1"/>
            <a:r>
              <a:rPr lang="en-US" dirty="0"/>
              <a:t>Instead of paying different rates based on courses, students pay same rate for all courses</a:t>
            </a:r>
          </a:p>
          <a:p>
            <a:r>
              <a:rPr lang="en-US" dirty="0"/>
              <a:t>Also evaluating the consolidation of mandatory fees into a single fee (UMKC)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8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1D1D-E2B4-4E5B-8258-804CA926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Plateau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29EFD-A483-4189-948B-BD3D6617E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177290"/>
            <a:ext cx="11624310" cy="4743450"/>
          </a:xfrm>
        </p:spPr>
        <p:txBody>
          <a:bodyPr>
            <a:normAutofit/>
          </a:bodyPr>
          <a:lstStyle/>
          <a:p>
            <a:r>
              <a:rPr lang="en-US" dirty="0"/>
              <a:t>Charges a flat tuition amount for full-time status (12-18 hours generally)</a:t>
            </a:r>
          </a:p>
          <a:p>
            <a:pPr marL="0" indent="0">
              <a:buNone/>
            </a:pPr>
            <a:endParaRPr lang="en-US" sz="900" dirty="0"/>
          </a:p>
          <a:p>
            <a:pPr marL="457200" lvl="1"/>
            <a:r>
              <a:rPr lang="en-US" dirty="0"/>
              <a:t>Encourages students to complete degrees faster as it makes taking more credit hours cheaper.</a:t>
            </a:r>
          </a:p>
          <a:p>
            <a:pPr marL="457200" lvl="1"/>
            <a:r>
              <a:rPr lang="en-US" dirty="0"/>
              <a:t>Will evaluate impact on part-time students and online programs as we move into design (UMSL and UMKC populations are a bit different)</a:t>
            </a:r>
          </a:p>
          <a:p>
            <a:pPr marL="457200" lvl="1"/>
            <a:endParaRPr lang="en-US" sz="800" dirty="0"/>
          </a:p>
          <a:p>
            <a:r>
              <a:rPr lang="en-US" dirty="0"/>
              <a:t>University of Missouri used plateau tuition from 1960’s – 1980’s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Important to review credit hour consumption and include a cap on eligible hours to prevent student overload</a:t>
            </a:r>
          </a:p>
        </p:txBody>
      </p:sp>
    </p:spTree>
    <p:extLst>
      <p:ext uri="{BB962C8B-B14F-4D97-AF65-F5344CB8AC3E}">
        <p14:creationId xmlns:p14="http://schemas.microsoft.com/office/powerpoint/2010/main" val="251847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11D1D-E2B4-4E5B-8258-804CA926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29EFD-A483-4189-948B-BD3D6617E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" y="1177290"/>
            <a:ext cx="11532870" cy="47628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Model the revenue impact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Seek student and other constituent feedback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dirty="0"/>
              <a:t>Develop specifics of proposals</a:t>
            </a:r>
          </a:p>
          <a:p>
            <a:pPr lvl="1"/>
            <a:r>
              <a:rPr lang="en-US" dirty="0"/>
              <a:t>Which fees get consolidated?</a:t>
            </a:r>
          </a:p>
          <a:p>
            <a:pPr lvl="1"/>
            <a:r>
              <a:rPr lang="en-US" dirty="0"/>
              <a:t>What ranges for plateaus?</a:t>
            </a:r>
          </a:p>
          <a:p>
            <a:pPr lvl="1"/>
            <a:r>
              <a:rPr lang="en-US" dirty="0"/>
              <a:t>What are the differentials and what is the impact?</a:t>
            </a:r>
          </a:p>
          <a:p>
            <a:pPr lvl="1"/>
            <a:r>
              <a:rPr lang="en-US" dirty="0"/>
              <a:t>How do we transition students?  Do we transition current students?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Board will be updated as proposals are developed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Earliest approval of any change would be in the Spring of 2021</a:t>
            </a:r>
          </a:p>
        </p:txBody>
      </p:sp>
    </p:spTree>
    <p:extLst>
      <p:ext uri="{BB962C8B-B14F-4D97-AF65-F5344CB8AC3E}">
        <p14:creationId xmlns:p14="http://schemas.microsoft.com/office/powerpoint/2010/main" val="51668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9F00-ABE5-46E0-8062-8C3F65AD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Over the last decade, Tuition increases have trended with inflation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66CE8A8-7180-4C40-B2C7-5287F63818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2832169"/>
              </p:ext>
            </p:extLst>
          </p:nvPr>
        </p:nvGraphicFramePr>
        <p:xfrm>
          <a:off x="1178560" y="1325564"/>
          <a:ext cx="9342119" cy="473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570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AA4D-DDD2-4C70-8E1B-191DAA40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Increases are in line with other flagships and Public 4-years in Missouri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EB49F-112C-4C2C-9E92-4249419A24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Missouri State: 4.6%</a:t>
            </a:r>
          </a:p>
          <a:p>
            <a:r>
              <a:rPr lang="en-US" dirty="0"/>
              <a:t>Missouri Southern: 2.4%</a:t>
            </a:r>
          </a:p>
          <a:p>
            <a:r>
              <a:rPr lang="en-US" dirty="0"/>
              <a:t>UCM: 2.3%</a:t>
            </a:r>
          </a:p>
          <a:p>
            <a:r>
              <a:rPr lang="en-US" dirty="0"/>
              <a:t>Truman State: 2.3%</a:t>
            </a:r>
          </a:p>
          <a:p>
            <a:r>
              <a:rPr lang="en-US" dirty="0"/>
              <a:t>SEMO: 2.2%</a:t>
            </a:r>
          </a:p>
          <a:p>
            <a:r>
              <a:rPr lang="en-US" dirty="0"/>
              <a:t>Missouri Western: 1.5%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B31FF-AE76-48A6-BD27-6BF0E6D481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Iowa: no increase</a:t>
            </a:r>
          </a:p>
          <a:p>
            <a:r>
              <a:rPr lang="en-US" dirty="0"/>
              <a:t>Iowa State: no increase</a:t>
            </a:r>
          </a:p>
          <a:p>
            <a:r>
              <a:rPr lang="en-US" dirty="0"/>
              <a:t>Tennessee: no increase</a:t>
            </a:r>
          </a:p>
          <a:p>
            <a:r>
              <a:rPr lang="en-US" dirty="0"/>
              <a:t>Oklahoma: no increase</a:t>
            </a:r>
          </a:p>
          <a:p>
            <a:r>
              <a:rPr lang="en-US" dirty="0"/>
              <a:t>Arkansas: no increase</a:t>
            </a:r>
          </a:p>
          <a:p>
            <a:r>
              <a:rPr lang="en-US" dirty="0"/>
              <a:t>Illinois: 2% increase</a:t>
            </a:r>
          </a:p>
          <a:p>
            <a:r>
              <a:rPr lang="en-US" dirty="0"/>
              <a:t>Nebraska: 2% increase</a:t>
            </a:r>
          </a:p>
          <a:p>
            <a:r>
              <a:rPr lang="en-US" dirty="0"/>
              <a:t>Oklahoma State: 4% increase</a:t>
            </a:r>
          </a:p>
          <a:p>
            <a:r>
              <a:rPr lang="en-US" dirty="0"/>
              <a:t>Kentucky, Kansas, Kansas State remain undecided</a:t>
            </a:r>
          </a:p>
        </p:txBody>
      </p:sp>
    </p:spTree>
    <p:extLst>
      <p:ext uri="{BB962C8B-B14F-4D97-AF65-F5344CB8AC3E}">
        <p14:creationId xmlns:p14="http://schemas.microsoft.com/office/powerpoint/2010/main" val="311319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Proposed Resident Undergraduate Tuition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6650" y="1167224"/>
            <a:ext cx="11756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Tuition for Missouri residents is proposed to increase by 2.3% with the FY 2020 waiver extending to FY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9E05377-CDBD-464D-8D90-55ADFE6CF6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21660"/>
              </p:ext>
            </p:extLst>
          </p:nvPr>
        </p:nvGraphicFramePr>
        <p:xfrm>
          <a:off x="628650" y="2151411"/>
          <a:ext cx="10235448" cy="3550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Worksheet" r:id="rId3" imgW="5162557" imgH="1790753" progId="Excel.Sheet.12">
                  <p:embed/>
                </p:oleObj>
              </mc:Choice>
              <mc:Fallback>
                <p:oleObj name="Worksheet" r:id="rId3" imgW="5162557" imgH="17907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8650" y="2151411"/>
                        <a:ext cx="10235448" cy="3550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2460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Other Tuition Rates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2844" y="3822045"/>
            <a:ext cx="98336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Increases in Professional Tuition: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UMKC Dental increasing tuition by 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UMKC Law JD increasing by 2.5%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UMKC Law LLM Non-Resident increasing by 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UMKC Pharmacy increasing by 6%</a:t>
            </a:r>
          </a:p>
          <a:p>
            <a:r>
              <a:rPr lang="en-US" sz="2400" dirty="0"/>
              <a:t>All mandatory fees and professional school increases are 2.3% or less.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746B59-E7B8-49C3-8135-9D0ED7D53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96963"/>
            <a:ext cx="9573898" cy="266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97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2D3D54"/>
      </a:dk2>
      <a:lt2>
        <a:srgbClr val="F1B82D"/>
      </a:lt2>
      <a:accent1>
        <a:srgbClr val="64697C"/>
      </a:accent1>
      <a:accent2>
        <a:srgbClr val="F6CD79"/>
      </a:accent2>
      <a:accent3>
        <a:srgbClr val="B3B2C0"/>
      </a:accent3>
      <a:accent4>
        <a:srgbClr val="F9E2B6"/>
      </a:accent4>
      <a:accent5>
        <a:srgbClr val="DADBE0"/>
      </a:accent5>
      <a:accent6>
        <a:srgbClr val="FDF4E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D9B676C6F294478EAD47075302E471" ma:contentTypeVersion="1" ma:contentTypeDescription="Create a new document." ma:contentTypeScope="" ma:versionID="80180b8436bf3baa3757cca53172183c">
  <xsd:schema xmlns:xsd="http://www.w3.org/2001/XMLSchema" xmlns:xs="http://www.w3.org/2001/XMLSchema" xmlns:p="http://schemas.microsoft.com/office/2006/metadata/properties" xmlns:ns2="e529da04-1e3e-4ce1-8caf-d0e959ac5194" targetNamespace="http://schemas.microsoft.com/office/2006/metadata/properties" ma:root="true" ma:fieldsID="c2064deb3acd1542f6d47454fb1025d9" ns2:_="">
    <xsd:import namespace="e529da04-1e3e-4ce1-8caf-d0e959ac51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9da04-1e3e-4ce1-8caf-d0e959ac51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65816C-F2B4-4BE0-A7CC-2F121BCF2CEE}"/>
</file>

<file path=customXml/itemProps2.xml><?xml version="1.0" encoding="utf-8"?>
<ds:datastoreItem xmlns:ds="http://schemas.openxmlformats.org/officeDocument/2006/customXml" ds:itemID="{3266907B-146B-40BD-98DA-80BE964EE032}"/>
</file>

<file path=customXml/itemProps3.xml><?xml version="1.0" encoding="utf-8"?>
<ds:datastoreItem xmlns:ds="http://schemas.openxmlformats.org/officeDocument/2006/customXml" ds:itemID="{B51C5140-2EB4-468A-8F48-CD8C9CEDE92E}"/>
</file>

<file path=docProps/app.xml><?xml version="1.0" encoding="utf-8"?>
<Properties xmlns="http://schemas.openxmlformats.org/officeDocument/2006/extended-properties" xmlns:vt="http://schemas.openxmlformats.org/officeDocument/2006/docPropsVTypes">
  <TotalTime>20243</TotalTime>
  <Words>600</Words>
  <Application>Microsoft Office PowerPoint</Application>
  <PresentationFormat>Widescreen</PresentationFormat>
  <Paragraphs>82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Wingdings</vt:lpstr>
      <vt:lpstr>Office Theme</vt:lpstr>
      <vt:lpstr>Worksheet</vt:lpstr>
      <vt:lpstr>University of Missouri System Board of Curators June 18-19, 2020 Finance Committee</vt:lpstr>
      <vt:lpstr>The University of Missouri Evaluating Tuition and Fee Models</vt:lpstr>
      <vt:lpstr>Differential Pricing – Fee Consolidation</vt:lpstr>
      <vt:lpstr>Plateau Model</vt:lpstr>
      <vt:lpstr>Next Steps</vt:lpstr>
      <vt:lpstr>Over the last decade, Tuition increases have trended with inflation</vt:lpstr>
      <vt:lpstr>Increases are in line with other flagships and Public 4-years in Missouri</vt:lpstr>
      <vt:lpstr>Proposed Resident Undergraduate Tuition</vt:lpstr>
      <vt:lpstr>Other Tuition Rates</vt:lpstr>
      <vt:lpstr>PowerPoint Presentation</vt:lpstr>
    </vt:vector>
  </TitlesOfParts>
  <Company>University of Missouri-Columbia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Missouri System</dc:title>
  <dc:creator>University of Missouri System</dc:creator>
  <cp:lastModifiedBy>Harmon, Cindy S. (Curators)</cp:lastModifiedBy>
  <cp:revision>552</cp:revision>
  <cp:lastPrinted>2019-04-24T20:58:39Z</cp:lastPrinted>
  <dcterms:created xsi:type="dcterms:W3CDTF">2017-03-12T19:27:26Z</dcterms:created>
  <dcterms:modified xsi:type="dcterms:W3CDTF">2020-06-08T16:29:33Z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0x01010048D9B676C6F294478EAD47075302E471</vt:lpwstr>
  </property>
</Properties>
</file>